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76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62" r:id="rId14"/>
    <p:sldId id="290" r:id="rId15"/>
    <p:sldId id="291" r:id="rId16"/>
    <p:sldId id="265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274" r:id="rId25"/>
    <p:sldId id="275" r:id="rId26"/>
    <p:sldId id="295" r:id="rId27"/>
    <p:sldId id="300" r:id="rId28"/>
    <p:sldId id="301" r:id="rId29"/>
    <p:sldId id="30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33B74-5800-4233-B7AE-D2BEF4CE925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3B767-DD5C-4E5B-8210-68E2062F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0F4F-8AD3-4E2C-975E-D48F5A8DCC6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0F4F-8AD3-4E2C-975E-D48F5A8DCC6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4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B65861-EA93-48B1-A081-5EDD027AC3C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D38E78-E5AF-43D0-BFCD-10F8D2DE33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Memory Verses and Music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44488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</a:t>
            </a:r>
            <a:r>
              <a:rPr lang="en-US" dirty="0" err="1" smtClean="0"/>
              <a:t>NETworkers</a:t>
            </a:r>
            <a:r>
              <a:rPr lang="en-US" dirty="0" smtClean="0"/>
              <a:t> TEC – www.networkerstec.com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254695"/>
            <a:ext cx="1332728" cy="646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81150"/>
            <a:ext cx="8459534" cy="28623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4000" b="1" dirty="0">
                <a:latin typeface="Arial Black" panose="020B0A04020102020204" pitchFamily="34" charset="0"/>
              </a:rPr>
              <a:t>Brief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/>
              <a:t>intro that </a:t>
            </a:r>
            <a:r>
              <a:rPr lang="en-US" sz="4000" b="1" dirty="0">
                <a:latin typeface="Arial Black" panose="020B0A04020102020204" pitchFamily="34" charset="0"/>
              </a:rPr>
              <a:t>catches</a:t>
            </a:r>
            <a:r>
              <a:rPr lang="en-US" sz="4000" dirty="0"/>
              <a:t> the child’s attention AND </a:t>
            </a:r>
            <a:r>
              <a:rPr lang="en-US" sz="4000" b="1" dirty="0">
                <a:latin typeface="Arial Black" panose="020B0A04020102020204" pitchFamily="34" charset="0"/>
              </a:rPr>
              <a:t>relates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/>
              <a:t>to the topic of the Bible verse</a:t>
            </a:r>
            <a:r>
              <a:rPr lang="en-US" sz="4000" dirty="0" smtClean="0"/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4696"/>
            <a:ext cx="72390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Eyes </a:t>
            </a:r>
            <a:r>
              <a:rPr lang="en-US" sz="3600" dirty="0">
                <a:latin typeface="Arial Black" panose="020B0A04020102020204" pitchFamily="34" charset="0"/>
              </a:rPr>
              <a:t>- </a:t>
            </a:r>
            <a:r>
              <a:rPr lang="en-US" sz="3600" u="sng" dirty="0" smtClean="0">
                <a:latin typeface="Arial Black" panose="020B0A04020102020204" pitchFamily="34" charset="0"/>
              </a:rPr>
              <a:t>Introduction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Hanna Sims\AppData\Local\Microsoft\Windows\INetCache\IE\HUNJC0HX\fish_hook_PNG1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5787"/>
            <a:ext cx="841000" cy="14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0"/>
            <a:ext cx="9105900" cy="507830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967" indent="-2857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Ask an open ended question. </a:t>
            </a:r>
          </a:p>
          <a:p>
            <a:pPr marL="285967" indent="-2857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Do a short object lesson/activity. </a:t>
            </a:r>
          </a:p>
          <a:p>
            <a:pPr marL="285967" indent="-2857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Show a picture/prop.</a:t>
            </a:r>
          </a:p>
          <a:p>
            <a:pPr marL="285967" indent="-2857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Tell a brief story that illustrates a related point. </a:t>
            </a:r>
          </a:p>
          <a:p>
            <a:pPr marL="285967" indent="-2857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Act it out/show a short video clip.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399" y="317500"/>
            <a:ext cx="1447799" cy="7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4696"/>
            <a:ext cx="76200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Ears </a:t>
            </a:r>
            <a:r>
              <a:rPr lang="en-US" sz="3600" dirty="0">
                <a:latin typeface="Arial Black" panose="020B0A04020102020204" pitchFamily="34" charset="0"/>
              </a:rPr>
              <a:t>- </a:t>
            </a:r>
            <a:r>
              <a:rPr lang="en-US" sz="3600" u="sng" dirty="0" smtClean="0">
                <a:latin typeface="Arial Black" panose="020B0A04020102020204" pitchFamily="34" charset="0"/>
              </a:rPr>
              <a:t>Presentation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47750"/>
            <a:ext cx="8723468" cy="34163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Pre-mark </a:t>
            </a:r>
            <a:r>
              <a:rPr lang="en-US" sz="3600" b="1" dirty="0"/>
              <a:t>and read the Bible verse </a:t>
            </a:r>
            <a:r>
              <a:rPr lang="en-US" sz="3600" b="1" dirty="0" smtClean="0"/>
              <a:t>OR sing/play </a:t>
            </a:r>
            <a:r>
              <a:rPr lang="en-US" sz="3600" b="1" dirty="0"/>
              <a:t>the </a:t>
            </a:r>
            <a:r>
              <a:rPr lang="en-US" sz="3600" b="1" dirty="0" smtClean="0"/>
              <a:t>song.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Music Preparation.</a:t>
            </a:r>
            <a:endParaRPr lang="en-US" sz="3600" b="1" dirty="0"/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Display.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1"/>
            <a:ext cx="5964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800" y="3"/>
            <a:ext cx="8771466" cy="4685896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914310">
              <a:lnSpc>
                <a:spcPct val="250000"/>
              </a:lnSpc>
            </a:pPr>
            <a:r>
              <a:rPr lang="en-US" sz="4000" dirty="0">
                <a:solidFill>
                  <a:srgbClr val="222222"/>
                </a:solidFill>
              </a:rPr>
              <a:t>“</a:t>
            </a:r>
            <a:r>
              <a:rPr lang="en-US" sz="4000" b="1" dirty="0">
                <a:solidFill>
                  <a:srgbClr val="222222"/>
                </a:solidFill>
              </a:rPr>
              <a:t>We</a:t>
            </a:r>
            <a:r>
              <a:rPr lang="en-US" sz="4000" dirty="0">
                <a:solidFill>
                  <a:srgbClr val="222222"/>
                </a:solidFill>
              </a:rPr>
              <a:t> always </a:t>
            </a:r>
            <a:r>
              <a:rPr lang="en-US" sz="4000" b="1" dirty="0">
                <a:solidFill>
                  <a:srgbClr val="222222"/>
                </a:solidFill>
              </a:rPr>
              <a:t>thank God</a:t>
            </a:r>
            <a:r>
              <a:rPr lang="en-US" sz="4000" dirty="0">
                <a:solidFill>
                  <a:srgbClr val="222222"/>
                </a:solidFill>
              </a:rPr>
              <a:t>, the Father of </a:t>
            </a:r>
            <a:r>
              <a:rPr lang="en-US" sz="4000" b="1" dirty="0">
                <a:solidFill>
                  <a:srgbClr val="222222"/>
                </a:solidFill>
              </a:rPr>
              <a:t>our Lord </a:t>
            </a:r>
            <a:r>
              <a:rPr lang="en-US" sz="4000" dirty="0">
                <a:solidFill>
                  <a:srgbClr val="222222"/>
                </a:solidFill>
              </a:rPr>
              <a:t>Jesus Christ, when </a:t>
            </a:r>
            <a:r>
              <a:rPr lang="en-US" sz="4000" b="1" dirty="0">
                <a:solidFill>
                  <a:srgbClr val="222222"/>
                </a:solidFill>
              </a:rPr>
              <a:t>we pray for you</a:t>
            </a:r>
            <a:r>
              <a:rPr lang="en-US" sz="4000" dirty="0" smtClean="0">
                <a:solidFill>
                  <a:srgbClr val="222222"/>
                </a:solidFill>
              </a:rPr>
              <a:t>.” </a:t>
            </a:r>
            <a:r>
              <a:rPr lang="en-US" sz="3600" dirty="0" smtClean="0">
                <a:solidFill>
                  <a:srgbClr val="222222"/>
                </a:solidFill>
              </a:rPr>
              <a:t>Colossians </a:t>
            </a:r>
            <a:r>
              <a:rPr lang="en-US" sz="3600" dirty="0">
                <a:solidFill>
                  <a:srgbClr val="222222"/>
                </a:solidFill>
              </a:rPr>
              <a:t>1:3 </a:t>
            </a:r>
            <a:r>
              <a:rPr lang="en-US" dirty="0">
                <a:solidFill>
                  <a:srgbClr val="222222"/>
                </a:solidFill>
              </a:rPr>
              <a:t>[ESV]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/>
          <p:cNvSpPr/>
          <p:nvPr/>
        </p:nvSpPr>
        <p:spPr>
          <a:xfrm>
            <a:off x="2819400" y="1428750"/>
            <a:ext cx="848227" cy="956511"/>
          </a:xfrm>
          <a:prstGeom prst="plus">
            <a:avLst>
              <a:gd name="adj" fmla="val 41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91431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Hanna Sims\AppData\Local\Microsoft\Windows\Temporary Internet Files\Content.IE5\KCLGI25V\praying-hands-2992-mediu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10" y="1489552"/>
            <a:ext cx="538650" cy="8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na Sims\AppData\Local\Microsoft\Windows\Temporary Internet Files\Content.IE5\LQB50COF\OpenHandsSunVin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65" y="106477"/>
            <a:ext cx="672185" cy="7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4876799" y="162822"/>
            <a:ext cx="685801" cy="5766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91431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C:\Users\Hanna Sims\AppData\Local\Microsoft\Windows\Temporary Internet Files\Content.IE5\SPO6LJ0X\threepeopl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370"/>
            <a:ext cx="998918" cy="6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nna Sims\AppData\Local\Microsoft\Windows\Temporary Internet Files\Content.IE5\LQB50COF\hi_res_mugen_stickman_stance_by_tufftony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55" y="3104630"/>
            <a:ext cx="729960" cy="6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anna Sims\AppData\Local\Microsoft\Windows\Temporary Internet Files\Content.IE5\CKGC6XMM\tie-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0292"/>
            <a:ext cx="799976" cy="8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anna Sims\AppData\Local\Microsoft\Windows\Temporary Internet Files\Content.IE5\CKGC6XMM\283px-Marque_number_4_black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74" y="2800350"/>
            <a:ext cx="1293581" cy="12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4696"/>
            <a:ext cx="76200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Ears </a:t>
            </a:r>
            <a:r>
              <a:rPr lang="en-US" sz="3600" dirty="0">
                <a:latin typeface="Arial Black" panose="020B0A04020102020204" pitchFamily="34" charset="0"/>
              </a:rPr>
              <a:t>- </a:t>
            </a:r>
            <a:r>
              <a:rPr lang="en-US" sz="3600" u="sng" dirty="0" smtClean="0">
                <a:latin typeface="Arial Black" panose="020B0A04020102020204" pitchFamily="34" charset="0"/>
              </a:rPr>
              <a:t>Presentation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47750"/>
            <a:ext cx="8723468" cy="34163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/>
              <a:t>d. Read the address of the verse at the beginning and at the end.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/>
              <a:t>e. Present the Bible as the true, Word of God.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1"/>
            <a:ext cx="5964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3152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Brain - Explanation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734" y="1084512"/>
            <a:ext cx="8723468" cy="33547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732"/>
            <a:r>
              <a:rPr lang="ja-JP" altLang="en-US" sz="3200" dirty="0">
                <a:solidFill>
                  <a:prstClr val="black"/>
                </a:solidFill>
              </a:rPr>
              <a:t>神 </a:t>
            </a:r>
            <a:r>
              <a:rPr lang="ja-JP" altLang="en-US" sz="3200" b="1" dirty="0">
                <a:solidFill>
                  <a:prstClr val="black"/>
                </a:solidFill>
              </a:rPr>
              <a:t>爱</a:t>
            </a:r>
            <a:r>
              <a:rPr lang="ja-JP" altLang="en-US" sz="3200" dirty="0">
                <a:solidFill>
                  <a:prstClr val="black"/>
                </a:solidFill>
              </a:rPr>
              <a:t> 世 人</a:t>
            </a:r>
            <a:r>
              <a:rPr lang="en-US" altLang="ja-JP" sz="3200" dirty="0">
                <a:solidFill>
                  <a:prstClr val="black"/>
                </a:solidFill>
              </a:rPr>
              <a:t>. </a:t>
            </a:r>
          </a:p>
          <a:p>
            <a:pPr algn="ctr" defTabSz="685732"/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</a:rPr>
              <a:t>Shen eye sure </a:t>
            </a:r>
            <a:r>
              <a:rPr lang="en-US" altLang="ja-JP" sz="3600" dirty="0" err="1">
                <a:solidFill>
                  <a:prstClr val="black"/>
                </a:solidFill>
                <a:latin typeface="Arial Black" panose="020B0A04020102020204" pitchFamily="34" charset="0"/>
              </a:rPr>
              <a:t>ren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algn="ctr" defTabSz="685732"/>
            <a:endParaRPr lang="en-US" altLang="ja-JP" sz="3200" dirty="0">
              <a:solidFill>
                <a:prstClr val="black"/>
              </a:solidFill>
            </a:endParaRPr>
          </a:p>
          <a:p>
            <a:pPr algn="ctr" defTabSz="685732"/>
            <a:r>
              <a:rPr lang="ja-JP" altLang="en-US" sz="3200" dirty="0">
                <a:solidFill>
                  <a:prstClr val="black"/>
                </a:solidFill>
              </a:rPr>
              <a:t>約 翰 福 音 三章</a:t>
            </a:r>
            <a:r>
              <a:rPr lang="en-US" altLang="ja-JP" sz="3200" dirty="0">
                <a:solidFill>
                  <a:prstClr val="black"/>
                </a:solidFill>
              </a:rPr>
              <a:t>:</a:t>
            </a:r>
            <a:r>
              <a:rPr lang="ja-JP" altLang="en-US" sz="3200" dirty="0">
                <a:solidFill>
                  <a:prstClr val="black"/>
                </a:solidFill>
              </a:rPr>
              <a:t>十六节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algn="ctr" defTabSz="685732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You </a:t>
            </a:r>
            <a:r>
              <a:rPr lang="en-US" sz="3600" dirty="0" err="1">
                <a:solidFill>
                  <a:prstClr val="black"/>
                </a:solidFill>
                <a:latin typeface="Arial Black" panose="020B0A04020102020204" pitchFamily="34" charset="0"/>
              </a:rPr>
              <a:t>han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Black" panose="020B0A04020102020204" pitchFamily="34" charset="0"/>
              </a:rPr>
              <a:t>fu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 yin san </a:t>
            </a:r>
            <a:r>
              <a:rPr lang="en-US" sz="3600" dirty="0" err="1">
                <a:solidFill>
                  <a:prstClr val="black"/>
                </a:solidFill>
                <a:latin typeface="Arial Black" panose="020B0A04020102020204" pitchFamily="34" charset="0"/>
              </a:rPr>
              <a:t>zhang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 sure </a:t>
            </a:r>
            <a:r>
              <a:rPr lang="en-US" sz="3600" dirty="0" err="1">
                <a:solidFill>
                  <a:prstClr val="black"/>
                </a:solidFill>
                <a:latin typeface="Arial Black" panose="020B0A04020102020204" pitchFamily="34" charset="0"/>
              </a:rPr>
              <a:t>leo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 jay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82354"/>
            <a:ext cx="1104677" cy="7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" y="39313"/>
            <a:ext cx="8961120" cy="4616648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altLang="ja-JP" sz="4500" dirty="0">
                <a:solidFill>
                  <a:srgbClr val="FF0000"/>
                </a:solidFill>
                <a:latin typeface="Arial Black" panose="020B0A04020102020204" pitchFamily="34" charset="0"/>
              </a:rPr>
              <a:t>For God </a:t>
            </a:r>
            <a:r>
              <a:rPr lang="en-US" altLang="ja-JP" sz="4500" dirty="0">
                <a:solidFill>
                  <a:srgbClr val="70AD47"/>
                </a:solidFill>
                <a:latin typeface="Arial Black" panose="020B0A04020102020204" pitchFamily="34" charset="0"/>
              </a:rPr>
              <a:t>so loved</a:t>
            </a:r>
            <a:r>
              <a:rPr lang="en-US" altLang="ja-JP" sz="45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4500" dirty="0">
                <a:solidFill>
                  <a:srgbClr val="0070C0"/>
                </a:solidFill>
                <a:latin typeface="Arial Black" panose="020B0A04020102020204" pitchFamily="34" charset="0"/>
              </a:rPr>
              <a:t>the world</a:t>
            </a:r>
            <a:endParaRPr lang="en-US" altLang="ja-JP" sz="45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defTabSz="685732"/>
            <a:r>
              <a:rPr lang="ja-JP" altLang="en-US" sz="5000" u="sng" dirty="0">
                <a:solidFill>
                  <a:srgbClr val="FF0000"/>
                </a:solidFill>
              </a:rPr>
              <a:t>神</a:t>
            </a:r>
            <a:r>
              <a:rPr lang="ja-JP" altLang="en-US" sz="5000" u="sng" dirty="0">
                <a:solidFill>
                  <a:prstClr val="black"/>
                </a:solidFill>
              </a:rPr>
              <a:t> </a:t>
            </a:r>
            <a:r>
              <a:rPr lang="ja-JP" altLang="en-US" sz="5000" b="1" u="sng" dirty="0">
                <a:solidFill>
                  <a:srgbClr val="70AD47"/>
                </a:solidFill>
              </a:rPr>
              <a:t>爱</a:t>
            </a:r>
            <a:r>
              <a:rPr lang="ja-JP" altLang="en-US" sz="5000" u="sng" dirty="0">
                <a:solidFill>
                  <a:prstClr val="black"/>
                </a:solidFill>
              </a:rPr>
              <a:t> </a:t>
            </a:r>
            <a:r>
              <a:rPr lang="ja-JP" altLang="en-US" sz="5000" u="sng" dirty="0">
                <a:solidFill>
                  <a:srgbClr val="0070C0"/>
                </a:solidFill>
              </a:rPr>
              <a:t>世 人</a:t>
            </a:r>
            <a:r>
              <a:rPr lang="en-US" altLang="ja-JP" sz="5000" u="sng" dirty="0">
                <a:solidFill>
                  <a:srgbClr val="0070C0"/>
                </a:solidFill>
              </a:rPr>
              <a:t>. </a:t>
            </a:r>
          </a:p>
          <a:p>
            <a:pPr algn="ctr" defTabSz="685732"/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</a:rPr>
              <a:t>Shen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3600" dirty="0">
                <a:solidFill>
                  <a:srgbClr val="70AD47"/>
                </a:solidFill>
                <a:latin typeface="Arial Black" panose="020B0A04020102020204" pitchFamily="34" charset="0"/>
              </a:rPr>
              <a:t>eye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3600" dirty="0">
                <a:solidFill>
                  <a:srgbClr val="0070C0"/>
                </a:solidFill>
                <a:latin typeface="Arial Black" panose="020B0A04020102020204" pitchFamily="34" charset="0"/>
              </a:rPr>
              <a:t>sure </a:t>
            </a:r>
            <a:r>
              <a:rPr lang="en-US" altLang="ja-JP" sz="3600" dirty="0" err="1">
                <a:solidFill>
                  <a:srgbClr val="0070C0"/>
                </a:solidFill>
                <a:latin typeface="Arial Black" panose="020B0A04020102020204" pitchFamily="34" charset="0"/>
              </a:rPr>
              <a:t>ren</a:t>
            </a:r>
            <a:r>
              <a:rPr lang="en-US" altLang="ja-JP" sz="4500" dirty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algn="ctr" defTabSz="685732"/>
            <a:endParaRPr lang="en-US" sz="2400" dirty="0">
              <a:solidFill>
                <a:srgbClr val="F018D1"/>
              </a:solidFill>
              <a:latin typeface="Arial Black" panose="020B0A04020102020204" pitchFamily="34" charset="0"/>
            </a:endParaRPr>
          </a:p>
          <a:p>
            <a:pPr algn="ctr" defTabSz="685732"/>
            <a:r>
              <a:rPr lang="en-US" sz="5000" dirty="0">
                <a:solidFill>
                  <a:srgbClr val="F018D1"/>
                </a:solidFill>
                <a:latin typeface="Arial Black" panose="020B0A04020102020204" pitchFamily="34" charset="0"/>
              </a:rPr>
              <a:t>John </a:t>
            </a:r>
            <a:r>
              <a:rPr lang="en-US" sz="5000" dirty="0">
                <a:solidFill>
                  <a:prstClr val="black"/>
                </a:solidFill>
                <a:latin typeface="Arial Black" panose="020B0A04020102020204" pitchFamily="34" charset="0"/>
              </a:rPr>
              <a:t>3:</a:t>
            </a:r>
            <a:r>
              <a:rPr lang="en-US" sz="5000" dirty="0">
                <a:solidFill>
                  <a:srgbClr val="C00000"/>
                </a:solidFill>
                <a:latin typeface="Arial Black" panose="020B0A04020102020204" pitchFamily="34" charset="0"/>
              </a:rPr>
              <a:t>16</a:t>
            </a:r>
          </a:p>
          <a:p>
            <a:pPr algn="ctr" defTabSz="685732"/>
            <a:r>
              <a:rPr lang="ja-JP" altLang="en-US" sz="5000" dirty="0">
                <a:solidFill>
                  <a:srgbClr val="F018D1"/>
                </a:solidFill>
              </a:rPr>
              <a:t>約 翰 福 音 </a:t>
            </a:r>
            <a:r>
              <a:rPr lang="ja-JP" altLang="en-US" sz="5000" dirty="0">
                <a:solidFill>
                  <a:prstClr val="black"/>
                </a:solidFill>
              </a:rPr>
              <a:t>三章</a:t>
            </a:r>
            <a:r>
              <a:rPr lang="en-US" altLang="ja-JP" sz="5000" dirty="0">
                <a:solidFill>
                  <a:prstClr val="black"/>
                </a:solidFill>
              </a:rPr>
              <a:t>:</a:t>
            </a:r>
            <a:r>
              <a:rPr lang="ja-JP" altLang="en-US" sz="5000" dirty="0">
                <a:solidFill>
                  <a:srgbClr val="C00000"/>
                </a:solidFill>
              </a:rPr>
              <a:t>十六节</a:t>
            </a:r>
            <a:endParaRPr lang="en-US" altLang="ja-JP" sz="5000" dirty="0">
              <a:solidFill>
                <a:srgbClr val="C00000"/>
              </a:solidFill>
            </a:endParaRPr>
          </a:p>
          <a:p>
            <a:pPr algn="ctr" defTabSz="685732"/>
            <a:r>
              <a:rPr lang="en-US" sz="3300" dirty="0">
                <a:solidFill>
                  <a:srgbClr val="F018D1"/>
                </a:solidFill>
                <a:latin typeface="Arial Black" panose="020B0A04020102020204" pitchFamily="34" charset="0"/>
              </a:rPr>
              <a:t>You </a:t>
            </a:r>
            <a:r>
              <a:rPr lang="en-US" sz="3300" dirty="0" err="1">
                <a:solidFill>
                  <a:srgbClr val="F018D1"/>
                </a:solidFill>
                <a:latin typeface="Arial Black" panose="020B0A04020102020204" pitchFamily="34" charset="0"/>
              </a:rPr>
              <a:t>han</a:t>
            </a:r>
            <a:r>
              <a:rPr lang="en-US" sz="3300" dirty="0">
                <a:solidFill>
                  <a:srgbClr val="F018D1"/>
                </a:solidFill>
                <a:latin typeface="Arial Black" panose="020B0A04020102020204" pitchFamily="34" charset="0"/>
              </a:rPr>
              <a:t> </a:t>
            </a:r>
            <a:r>
              <a:rPr lang="en-US" sz="3300" dirty="0" err="1">
                <a:solidFill>
                  <a:srgbClr val="F018D1"/>
                </a:solidFill>
                <a:latin typeface="Arial Black" panose="020B0A04020102020204" pitchFamily="34" charset="0"/>
              </a:rPr>
              <a:t>fu</a:t>
            </a:r>
            <a:r>
              <a:rPr lang="en-US" sz="3300" dirty="0">
                <a:solidFill>
                  <a:srgbClr val="F018D1"/>
                </a:solidFill>
                <a:latin typeface="Arial Black" panose="020B0A04020102020204" pitchFamily="34" charset="0"/>
              </a:rPr>
              <a:t> yin </a:t>
            </a:r>
            <a:r>
              <a:rPr lang="en-US" sz="3300" dirty="0">
                <a:solidFill>
                  <a:prstClr val="black"/>
                </a:solidFill>
                <a:latin typeface="Arial Black" panose="020B0A04020102020204" pitchFamily="34" charset="0"/>
              </a:rPr>
              <a:t>san </a:t>
            </a:r>
            <a:r>
              <a:rPr lang="en-US" sz="3300" dirty="0" err="1">
                <a:solidFill>
                  <a:prstClr val="black"/>
                </a:solidFill>
                <a:latin typeface="Arial Black" panose="020B0A04020102020204" pitchFamily="34" charset="0"/>
              </a:rPr>
              <a:t>zhang</a:t>
            </a:r>
            <a:r>
              <a:rPr lang="en-US" sz="33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3300" dirty="0">
                <a:solidFill>
                  <a:srgbClr val="C00000"/>
                </a:solidFill>
                <a:latin typeface="Arial Black" panose="020B0A04020102020204" pitchFamily="34" charset="0"/>
              </a:rPr>
              <a:t>sure </a:t>
            </a:r>
            <a:r>
              <a:rPr lang="en-US" sz="33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leo</a:t>
            </a:r>
            <a:r>
              <a:rPr lang="en-US" sz="3300" dirty="0">
                <a:solidFill>
                  <a:srgbClr val="C00000"/>
                </a:solidFill>
                <a:latin typeface="Arial Black" panose="020B0A04020102020204" pitchFamily="34" charset="0"/>
              </a:rPr>
              <a:t> jay</a:t>
            </a:r>
          </a:p>
        </p:txBody>
      </p:sp>
    </p:spTree>
    <p:extLst>
      <p:ext uri="{BB962C8B-B14F-4D97-AF65-F5344CB8AC3E}">
        <p14:creationId xmlns:p14="http://schemas.microsoft.com/office/powerpoint/2010/main" val="25514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3152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Brain - Explanation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21" y="839042"/>
            <a:ext cx="6011779" cy="424730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342900" indent="-34290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Explain/define difficult </a:t>
            </a:r>
            <a:r>
              <a:rPr lang="en-US" sz="3600" b="1" dirty="0"/>
              <a:t>key words, phrases, or concepts.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 Use practical </a:t>
            </a:r>
            <a:r>
              <a:rPr lang="en-US" sz="3600" b="1" dirty="0" smtClean="0"/>
              <a:t>examples.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 </a:t>
            </a:r>
            <a:r>
              <a:rPr lang="en-US" sz="3600" b="1" dirty="0" smtClean="0"/>
              <a:t>Summarize </a:t>
            </a:r>
            <a:r>
              <a:rPr lang="en-US" sz="3600" b="1" dirty="0"/>
              <a:t>the </a:t>
            </a:r>
            <a:r>
              <a:rPr lang="en-US" sz="3600" b="1" dirty="0" smtClean="0"/>
              <a:t>meaning.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82354"/>
            <a:ext cx="1104677" cy="72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4"/>
          <a:stretch/>
        </p:blipFill>
        <p:spPr>
          <a:xfrm>
            <a:off x="6019800" y="2076450"/>
            <a:ext cx="2895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3152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Brain - Explanation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01019"/>
            <a:ext cx="8723468" cy="34163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310">
              <a:lnSpc>
                <a:spcPct val="150000"/>
              </a:lnSpc>
            </a:pPr>
            <a:r>
              <a:rPr lang="en-US" sz="3600" b="1" dirty="0" smtClean="0"/>
              <a:t>e. Explain </a:t>
            </a:r>
            <a:r>
              <a:rPr lang="en-US" sz="3600" b="1" dirty="0"/>
              <a:t>the Bible verse address. </a:t>
            </a:r>
          </a:p>
          <a:p>
            <a:pPr defTabSz="914310">
              <a:lnSpc>
                <a:spcPct val="150000"/>
              </a:lnSpc>
            </a:pPr>
            <a:r>
              <a:rPr lang="en-US" sz="3600" b="1" dirty="0" smtClean="0"/>
              <a:t>f. Explain </a:t>
            </a:r>
            <a:r>
              <a:rPr lang="en-US" sz="3600" b="1" dirty="0"/>
              <a:t>the context of the </a:t>
            </a:r>
            <a:r>
              <a:rPr lang="en-US" sz="3600" b="1" dirty="0" smtClean="0"/>
              <a:t>verse.</a:t>
            </a:r>
          </a:p>
          <a:p>
            <a:pPr lvl="0" defTabSz="914310">
              <a:lnSpc>
                <a:spcPct val="150000"/>
              </a:lnSpc>
            </a:pPr>
            <a:r>
              <a:rPr lang="en-US" sz="3600" b="1" dirty="0" smtClean="0"/>
              <a:t>g. </a:t>
            </a:r>
            <a:r>
              <a:rPr lang="en-US" sz="3600" b="1" dirty="0"/>
              <a:t>Talk about the time period, context, and/or culture surrounding the verse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82354"/>
            <a:ext cx="1104677" cy="7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3152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Brain - Explanation</a:t>
            </a:r>
            <a:endParaRPr lang="en-US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82557"/>
            <a:ext cx="8723468" cy="167019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h. </a:t>
            </a:r>
            <a:r>
              <a:rPr lang="en-US" sz="3600" b="1" dirty="0"/>
              <a:t>Tell the history of the song or its author.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82354"/>
            <a:ext cx="1104677" cy="7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0"/>
            <a:ext cx="914399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06986"/>
            <a:ext cx="8845504" cy="10772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lnSpc>
                <a:spcPct val="150000"/>
              </a:lnSpc>
            </a:pPr>
            <a:r>
              <a:rPr lang="en-US" sz="1600" b="1" dirty="0">
                <a:solidFill>
                  <a:prstClr val="black"/>
                </a:solidFill>
                <a:latin typeface="Blackadder ITC" panose="04020505051007020D02" pitchFamily="82" charset="0"/>
              </a:rPr>
              <a:t>Luke 19:10</a:t>
            </a:r>
          </a:p>
          <a:p>
            <a:pPr algn="ctr" defTabSz="914310">
              <a:lnSpc>
                <a:spcPct val="150000"/>
              </a:lnSpc>
            </a:pPr>
            <a:r>
              <a:rPr lang="en-US" sz="1600" b="1" dirty="0">
                <a:solidFill>
                  <a:prstClr val="black"/>
                </a:solidFill>
                <a:latin typeface="Blackadder ITC" panose="04020505051007020D02" pitchFamily="82" charset="0"/>
              </a:rPr>
              <a:t>“For the Son of Man came to seek and to save the lost.” </a:t>
            </a:r>
            <a:endParaRPr lang="en-US" sz="1600" b="1" dirty="0" smtClean="0">
              <a:solidFill>
                <a:prstClr val="black"/>
              </a:solidFill>
              <a:latin typeface="Blackadder ITC" panose="04020505051007020D02" pitchFamily="82" charset="0"/>
            </a:endParaRPr>
          </a:p>
          <a:p>
            <a:pPr marL="285722" indent="-285722" defTabSz="91431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3152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 defTabSz="914310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Heart - </a:t>
            </a:r>
            <a:r>
              <a:rPr lang="en-US" sz="3600" u="sng" dirty="0">
                <a:solidFill>
                  <a:prstClr val="black"/>
                </a:solidFill>
                <a:latin typeface="Arial Black" panose="020B0A04020102020204" pitchFamily="34" charset="0"/>
              </a:rPr>
              <a:t>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224" y="1123950"/>
            <a:ext cx="8723468" cy="34163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514350" indent="-5143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>
                <a:solidFill>
                  <a:prstClr val="black"/>
                </a:solidFill>
              </a:rPr>
              <a:t>For the </a:t>
            </a:r>
            <a:r>
              <a:rPr lang="en-US" sz="3600" b="1" dirty="0" smtClean="0">
                <a:solidFill>
                  <a:prstClr val="black"/>
                </a:solidFill>
              </a:rPr>
              <a:t>Unsaved.</a:t>
            </a:r>
            <a:endParaRPr lang="en-US" sz="3600" b="1" dirty="0">
              <a:solidFill>
                <a:prstClr val="black"/>
              </a:solidFill>
            </a:endParaRPr>
          </a:p>
          <a:p>
            <a:pPr marL="514350" indent="-5143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>
                <a:solidFill>
                  <a:prstClr val="black"/>
                </a:solidFill>
              </a:rPr>
              <a:t>For the </a:t>
            </a:r>
            <a:r>
              <a:rPr lang="en-US" sz="3600" b="1" dirty="0" smtClean="0">
                <a:solidFill>
                  <a:prstClr val="black"/>
                </a:solidFill>
              </a:rPr>
              <a:t>Saved.</a:t>
            </a:r>
            <a:endParaRPr lang="en-US" sz="3600" b="1" dirty="0">
              <a:solidFill>
                <a:prstClr val="black"/>
              </a:solidFill>
            </a:endParaRPr>
          </a:p>
          <a:p>
            <a:pPr marL="514350" indent="-5143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>
                <a:solidFill>
                  <a:prstClr val="black"/>
                </a:solidFill>
              </a:rPr>
              <a:t>Practical </a:t>
            </a:r>
            <a:r>
              <a:rPr lang="en-US" sz="3600" b="1" dirty="0" smtClean="0">
                <a:solidFill>
                  <a:prstClr val="black"/>
                </a:solidFill>
              </a:rPr>
              <a:t>Example.</a:t>
            </a:r>
            <a:endParaRPr lang="en-US" sz="3600" b="1" dirty="0">
              <a:solidFill>
                <a:prstClr val="black"/>
              </a:solidFill>
            </a:endParaRPr>
          </a:p>
          <a:p>
            <a:pPr marL="514350" indent="-5143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>
                <a:solidFill>
                  <a:prstClr val="black"/>
                </a:solidFill>
              </a:rPr>
              <a:t>Challenge with follow </a:t>
            </a:r>
            <a:r>
              <a:rPr lang="en-US" sz="3600" b="1" dirty="0" smtClean="0">
                <a:solidFill>
                  <a:prstClr val="black"/>
                </a:solidFill>
              </a:rPr>
              <a:t>up.</a:t>
            </a:r>
            <a:endParaRPr lang="en-US" sz="3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28600" y="133351"/>
            <a:ext cx="1066797" cy="9144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 defTabSz="91431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52550"/>
            <a:ext cx="2590800" cy="24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3152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 defTabSz="914310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Hands and Feet - </a:t>
            </a:r>
            <a:r>
              <a:rPr lang="en-US" sz="3600" u="sng" dirty="0">
                <a:solidFill>
                  <a:prstClr val="black"/>
                </a:solidFill>
                <a:latin typeface="Arial Black" panose="020B0A04020102020204" pitchFamily="34" charset="0"/>
              </a:rPr>
              <a:t>Repetition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02" y="901019"/>
            <a:ext cx="8723468" cy="424730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Review the Bible verse 6-8 times with a fun activity.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Repeat </a:t>
            </a:r>
            <a:r>
              <a:rPr lang="en-US" sz="3600" b="1" dirty="0"/>
              <a:t>a new song </a:t>
            </a:r>
            <a:r>
              <a:rPr lang="en-US" sz="3600" b="1" dirty="0" smtClean="0"/>
              <a:t>a couple of </a:t>
            </a:r>
            <a:r>
              <a:rPr lang="en-US" sz="3600" b="1" dirty="0"/>
              <a:t>times.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Key </a:t>
            </a:r>
            <a:r>
              <a:rPr lang="en-US" sz="3600" b="1" dirty="0" smtClean="0"/>
              <a:t>actions.</a:t>
            </a:r>
            <a:endParaRPr lang="en-US" sz="3600" b="1" dirty="0"/>
          </a:p>
          <a:p>
            <a:pPr marL="514350" lvl="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Draw </a:t>
            </a:r>
            <a:r>
              <a:rPr lang="en-US" sz="3600" b="1" dirty="0" smtClean="0"/>
              <a:t>pictures</a:t>
            </a:r>
            <a:r>
              <a:rPr lang="en-US" sz="3600" b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/>
        </p:blipFill>
        <p:spPr>
          <a:xfrm>
            <a:off x="123802" y="143230"/>
            <a:ext cx="1168092" cy="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5438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 defTabSz="914310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Smile – </a:t>
            </a:r>
            <a:r>
              <a:rPr lang="en-US" sz="3600" u="sng" dirty="0">
                <a:solidFill>
                  <a:prstClr val="black"/>
                </a:solidFill>
                <a:latin typeface="Arial Black" panose="020B0A04020102020204" pitchFamily="34" charset="0"/>
              </a:rPr>
              <a:t>Recitation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02" y="901019"/>
            <a:ext cx="8723468" cy="34163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742950" indent="-7429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Take </a:t>
            </a:r>
            <a:r>
              <a:rPr lang="en-US" sz="3600" b="1" dirty="0"/>
              <a:t>h</a:t>
            </a:r>
            <a:r>
              <a:rPr lang="en-US" sz="3600" b="1" dirty="0" smtClean="0"/>
              <a:t>ome sheet. </a:t>
            </a:r>
            <a:endParaRPr lang="en-US" sz="3600" b="1" dirty="0"/>
          </a:p>
          <a:p>
            <a:pPr marL="742950" indent="-7429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Review next class time and </a:t>
            </a:r>
            <a:r>
              <a:rPr lang="en-US" sz="3600" b="1" dirty="0" smtClean="0"/>
              <a:t>beyond.</a:t>
            </a:r>
            <a:endParaRPr lang="en-US" sz="3600" b="1" dirty="0"/>
          </a:p>
          <a:p>
            <a:pPr marL="742950" indent="-7429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Ask </a:t>
            </a:r>
            <a:r>
              <a:rPr lang="en-US" sz="3600" b="1" dirty="0" smtClean="0"/>
              <a:t>review questions.</a:t>
            </a:r>
            <a:endParaRPr lang="en-US" sz="3600" b="1" dirty="0"/>
          </a:p>
          <a:p>
            <a:pPr marL="742950" indent="-742950" defTabSz="91431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Chart and </a:t>
            </a:r>
            <a:r>
              <a:rPr lang="en-US" sz="3600" b="1" dirty="0" smtClean="0"/>
              <a:t>reward </a:t>
            </a:r>
            <a:r>
              <a:rPr lang="en-US" sz="3600" b="1" dirty="0"/>
              <a:t>memory </a:t>
            </a:r>
            <a:r>
              <a:rPr lang="en-US" sz="3600" b="1" dirty="0" smtClean="0"/>
              <a:t>work.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6502" r="10762" b="15185"/>
          <a:stretch/>
        </p:blipFill>
        <p:spPr>
          <a:xfrm>
            <a:off x="123802" y="254694"/>
            <a:ext cx="1199980" cy="6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4696"/>
            <a:ext cx="7543800" cy="646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 defTabSz="914310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Smile – </a:t>
            </a:r>
            <a:r>
              <a:rPr lang="en-US" sz="3600" u="sng" dirty="0">
                <a:solidFill>
                  <a:prstClr val="black"/>
                </a:solidFill>
                <a:latin typeface="Arial Black" panose="020B0A04020102020204" pitchFamily="34" charset="0"/>
              </a:rPr>
              <a:t>Recitation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02" y="901019"/>
            <a:ext cx="8723468" cy="333218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310">
              <a:lnSpc>
                <a:spcPct val="150000"/>
              </a:lnSpc>
            </a:pPr>
            <a:r>
              <a:rPr lang="en-US" sz="3600" b="1" dirty="0" smtClean="0"/>
              <a:t>e. Have a high standard for Scripture recitation. </a:t>
            </a:r>
          </a:p>
          <a:p>
            <a:pPr defTabSz="914310">
              <a:lnSpc>
                <a:spcPct val="150000"/>
              </a:lnSpc>
            </a:pPr>
            <a:r>
              <a:rPr lang="en-US" sz="3600" b="1" dirty="0" smtClean="0"/>
              <a:t>f. Learn a new part each week. </a:t>
            </a:r>
          </a:p>
          <a:p>
            <a:pPr defTabSz="914310">
              <a:lnSpc>
                <a:spcPct val="150000"/>
              </a:lnSpc>
            </a:pPr>
            <a:r>
              <a:rPr lang="en-US" sz="3600" b="1" dirty="0" smtClean="0"/>
              <a:t>g. Have the right heart attitude.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6502" r="10762" b="15185"/>
          <a:stretch/>
        </p:blipFill>
        <p:spPr>
          <a:xfrm>
            <a:off x="123802" y="254694"/>
            <a:ext cx="1199980" cy="6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1950"/>
            <a:ext cx="4572002" cy="43434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562600" y="285750"/>
            <a:ext cx="2743200" cy="1600200"/>
          </a:xfrm>
          <a:prstGeom prst="wedgeEllipseCallout">
            <a:avLst>
              <a:gd name="adj1" fmla="val -77604"/>
              <a:gd name="adj2" fmla="val 34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 defTabSz="914310"/>
            <a:r>
              <a:rPr lang="en-US" sz="2800" b="1" dirty="0">
                <a:solidFill>
                  <a:prstClr val="white"/>
                </a:solidFill>
                <a:latin typeface="Arial Black" panose="020B0A04020102020204" pitchFamily="34" charset="0"/>
              </a:rPr>
              <a:t>Luke 19:10</a:t>
            </a:r>
          </a:p>
        </p:txBody>
      </p:sp>
    </p:spTree>
    <p:extLst>
      <p:ext uri="{BB962C8B-B14F-4D97-AF65-F5344CB8AC3E}">
        <p14:creationId xmlns:p14="http://schemas.microsoft.com/office/powerpoint/2010/main" val="21362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2" y="514350"/>
            <a:ext cx="8794702" cy="403187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Luke 19:10</a:t>
            </a:r>
          </a:p>
          <a:p>
            <a:pPr algn="ctr" defTabSz="914310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“For the Son of Man came to seek and to save the lost.” Luke 19:10</a:t>
            </a:r>
          </a:p>
          <a:p>
            <a:pPr marL="285722" indent="-285722" defTabSz="91431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1915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Memorize </a:t>
            </a:r>
            <a:r>
              <a:rPr lang="en-US" sz="3600" b="1" dirty="0"/>
              <a:t>it.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Write </a:t>
            </a:r>
            <a:r>
              <a:rPr lang="en-US" sz="3600" b="1" dirty="0"/>
              <a:t>it and put it somewhere where it can be seen often.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Repeat </a:t>
            </a:r>
            <a:r>
              <a:rPr lang="en-US" sz="3600" b="1" dirty="0"/>
              <a:t>it aloud, at least once a day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3350"/>
            <a:ext cx="8763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Meditation Keys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1068">
            <a:off x="7716000" y="297266"/>
            <a:ext cx="1348918" cy="11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19150"/>
            <a:ext cx="8991600" cy="1081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/>
              <a:t>4. Set </a:t>
            </a:r>
            <a:r>
              <a:rPr lang="en-US" sz="3600" b="1" dirty="0"/>
              <a:t>an alarm or get in the habit of saying it at a certain time of </a:t>
            </a:r>
            <a:r>
              <a:rPr lang="en-US" sz="3600" b="1" dirty="0" smtClean="0"/>
              <a:t>day.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/>
              <a:t>5. Intentionally </a:t>
            </a:r>
            <a:r>
              <a:rPr lang="en-US" sz="3600" b="1" dirty="0"/>
              <a:t>think about it before you go to bed. 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/>
              <a:t>6. Pray </a:t>
            </a:r>
            <a:r>
              <a:rPr lang="en-US" sz="3600" b="1" dirty="0"/>
              <a:t>the verse.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Ask </a:t>
            </a:r>
            <a:r>
              <a:rPr lang="en-US" sz="3600" b="1" dirty="0"/>
              <a:t>discovery questions about the verse and let God teach you, or research the answers.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Look </a:t>
            </a:r>
            <a:r>
              <a:rPr lang="en-US" sz="3600" b="1" dirty="0"/>
              <a:t>up key words from the verse in a Bible dictionary or concordance.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Write </a:t>
            </a:r>
            <a:r>
              <a:rPr lang="en-US" sz="3600" b="1" dirty="0"/>
              <a:t>down what God teaches you about the verse.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Share </a:t>
            </a:r>
            <a:r>
              <a:rPr lang="en-US" sz="3600" b="1" dirty="0"/>
              <a:t>your insights with someone else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3350"/>
            <a:ext cx="8763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Meditation Keys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478">
            <a:off x="7038183" y="3580378"/>
            <a:ext cx="1561192" cy="13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19150"/>
            <a:ext cx="8991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/>
              <a:t>7. Ask </a:t>
            </a:r>
            <a:r>
              <a:rPr lang="en-US" sz="3600" b="1" dirty="0"/>
              <a:t>discovery questions about the verse and let God teach you, or research the </a:t>
            </a:r>
            <a:r>
              <a:rPr lang="en-US" sz="3600" b="1" dirty="0" smtClean="0"/>
              <a:t>answers.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/>
              <a:t>8. Look </a:t>
            </a:r>
            <a:r>
              <a:rPr lang="en-US" sz="3600" b="1" dirty="0"/>
              <a:t>up key words from the verse in a Bible dictionary or concordance.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Write </a:t>
            </a:r>
            <a:r>
              <a:rPr lang="en-US" sz="3600" b="1" dirty="0"/>
              <a:t>down what God teaches you about the verse.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Share </a:t>
            </a:r>
            <a:r>
              <a:rPr lang="en-US" sz="3600" b="1" dirty="0"/>
              <a:t>your insights with someone else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3350"/>
            <a:ext cx="8763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Meditation Keys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328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1915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/>
              <a:t>9. Write </a:t>
            </a:r>
            <a:r>
              <a:rPr lang="en-US" sz="3600" b="1" dirty="0"/>
              <a:t>down what God teaches you about the verse.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/>
              <a:t>10. Share </a:t>
            </a:r>
            <a:r>
              <a:rPr lang="en-US" sz="3600" b="1" dirty="0"/>
              <a:t>your insights with someone else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3350"/>
            <a:ext cx="8763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Meditation Keys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478">
            <a:off x="7038183" y="3580378"/>
            <a:ext cx="1561192" cy="13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991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Picking Your Material – Memory Verses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71550"/>
            <a:ext cx="8763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Relates </a:t>
            </a:r>
            <a:r>
              <a:rPr lang="en-US" sz="3600" b="1" dirty="0"/>
              <a:t>to your theme.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A passage </a:t>
            </a:r>
            <a:r>
              <a:rPr lang="en-US" sz="3600" b="1" dirty="0"/>
              <a:t>of Scripture and learn a new verse each week.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Gospel Centered</a:t>
            </a:r>
            <a:endParaRPr lang="en-US" sz="3600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2750"/>
            <a:ext cx="2436628" cy="19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991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Picking Your Material – Memory Verses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2350" y="1123950"/>
            <a:ext cx="61527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d. Large </a:t>
            </a:r>
            <a:r>
              <a:rPr lang="en-US" sz="3600" b="1" dirty="0"/>
              <a:t>quantities of Scripture. </a:t>
            </a:r>
            <a:endParaRPr lang="en-US" sz="3600" b="1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e. Relates </a:t>
            </a:r>
            <a:r>
              <a:rPr lang="en-US" sz="3600" b="1" dirty="0"/>
              <a:t>to the life of a</a:t>
            </a:r>
            <a:r>
              <a:rPr lang="en-US" sz="3600" b="1" dirty="0" smtClean="0"/>
              <a:t> </a:t>
            </a:r>
            <a:r>
              <a:rPr lang="en-US" sz="3600" b="1" dirty="0"/>
              <a:t>child.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8847" r="13508" b="3893"/>
          <a:stretch/>
        </p:blipFill>
        <p:spPr>
          <a:xfrm>
            <a:off x="6381398" y="1123950"/>
            <a:ext cx="2518234" cy="36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991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Picking Your Material – Music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79681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A specific purpose.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Easy to sing.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/>
              <a:t> </a:t>
            </a:r>
            <a:r>
              <a:rPr lang="en-US" sz="3600" b="1" dirty="0" smtClean="0"/>
              <a:t>Pick age appropriate songs.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3600" b="1" dirty="0" smtClean="0"/>
              <a:t> Consider what type of accompaniment is best.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71550"/>
            <a:ext cx="218440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2" y="285750"/>
            <a:ext cx="2264229" cy="1569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 defTabSz="914310"/>
            <a:r>
              <a:rPr 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Meet </a:t>
            </a:r>
            <a:r>
              <a:rPr 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Hermen/</a:t>
            </a:r>
          </a:p>
          <a:p>
            <a:pPr algn="ctr" defTabSz="914310"/>
            <a:r>
              <a:rPr lang="en-US" sz="32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Hummin</a:t>
            </a:r>
            <a:endParaRPr lang="en-US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4" y="438154"/>
            <a:ext cx="4343401" cy="412622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515100" y="361950"/>
            <a:ext cx="1752600" cy="1061591"/>
          </a:xfrm>
          <a:prstGeom prst="wedgeEllipseCallout">
            <a:avLst>
              <a:gd name="adj1" fmla="val -109097"/>
              <a:gd name="adj2" fmla="val 79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 defTabSz="914310"/>
            <a:r>
              <a:rPr lang="en-US" sz="3200" b="1" dirty="0">
                <a:solidFill>
                  <a:prstClr val="white"/>
                </a:solidFill>
              </a:rPr>
              <a:t>Hi!</a:t>
            </a:r>
          </a:p>
        </p:txBody>
      </p:sp>
    </p:spTree>
    <p:extLst>
      <p:ext uri="{BB962C8B-B14F-4D97-AF65-F5344CB8AC3E}">
        <p14:creationId xmlns:p14="http://schemas.microsoft.com/office/powerpoint/2010/main" val="32344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0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2" indent="-285722" defTabSz="914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Arial Black" panose="020B0A04020102020204" pitchFamily="34" charset="0"/>
              </a:rPr>
              <a:t>Hermeneutics</a:t>
            </a:r>
            <a:r>
              <a:rPr lang="en-US" sz="3600" b="1" dirty="0">
                <a:solidFill>
                  <a:prstClr val="black"/>
                </a:solidFill>
              </a:rPr>
              <a:t> = To explain or </a:t>
            </a:r>
            <a:r>
              <a:rPr lang="en-US" sz="3600" b="1" dirty="0" smtClean="0">
                <a:solidFill>
                  <a:prstClr val="black"/>
                </a:solidFill>
              </a:rPr>
              <a:t>interpret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Scripture.</a:t>
            </a:r>
          </a:p>
          <a:p>
            <a:pPr marL="285722" indent="-285722" defTabSz="914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Exegesis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= The “explanation of a text based on a careful, objective analysis… That means that the interpreter is led to his conclusions by following the text.”</a:t>
            </a:r>
            <a:r>
              <a:rPr lang="en-US" sz="3600" b="1" baseline="30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2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57150"/>
            <a:ext cx="902493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4350"/>
            <a:ext cx="8458200" cy="3416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marL="285722" indent="-285722" defTabSz="914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Arial Black" panose="020B0A04020102020204" pitchFamily="34" charset="0"/>
              </a:rPr>
              <a:t>Observation</a:t>
            </a:r>
            <a:r>
              <a:rPr lang="en-US" sz="3600" b="1" dirty="0">
                <a:solidFill>
                  <a:prstClr val="black"/>
                </a:solidFill>
              </a:rPr>
              <a:t> – What does it say</a:t>
            </a:r>
            <a:r>
              <a:rPr lang="en-US" sz="3600" b="1" dirty="0" smtClean="0">
                <a:solidFill>
                  <a:prstClr val="black"/>
                </a:solidFill>
              </a:rPr>
              <a:t>?</a:t>
            </a:r>
          </a:p>
          <a:p>
            <a:pPr defTabSz="914310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endParaRPr lang="en-US" sz="3600" b="1" dirty="0">
              <a:solidFill>
                <a:prstClr val="black"/>
              </a:solidFill>
            </a:endParaRPr>
          </a:p>
          <a:p>
            <a:pPr marL="285722" indent="-285722" defTabSz="914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Arial Black" panose="020B0A04020102020204" pitchFamily="34" charset="0"/>
              </a:rPr>
              <a:t>Interpretation</a:t>
            </a:r>
            <a:r>
              <a:rPr lang="en-US" sz="3600" b="1" dirty="0">
                <a:solidFill>
                  <a:prstClr val="black"/>
                </a:solidFill>
              </a:rPr>
              <a:t> - What </a:t>
            </a:r>
            <a:r>
              <a:rPr lang="en-US" sz="3600" b="1" dirty="0" smtClean="0">
                <a:solidFill>
                  <a:prstClr val="black"/>
                </a:solidFill>
              </a:rPr>
              <a:t>did </a:t>
            </a:r>
            <a:r>
              <a:rPr lang="en-US" sz="3600" b="1" dirty="0">
                <a:solidFill>
                  <a:prstClr val="black"/>
                </a:solidFill>
              </a:rPr>
              <a:t>the text say to the original audience? </a:t>
            </a:r>
          </a:p>
        </p:txBody>
      </p:sp>
    </p:spTree>
    <p:extLst>
      <p:ext uri="{BB962C8B-B14F-4D97-AF65-F5344CB8AC3E}">
        <p14:creationId xmlns:p14="http://schemas.microsoft.com/office/powerpoint/2010/main" val="38264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" y="57150"/>
            <a:ext cx="902493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4350"/>
            <a:ext cx="8458200" cy="42473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marL="285722" indent="-285722" defTabSz="914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Principalization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- What is the principle for all time? What does it mean?</a:t>
            </a:r>
          </a:p>
          <a:p>
            <a:pPr marL="285722" indent="-285722" defTabSz="9143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Arial Black" panose="020B0A04020102020204" pitchFamily="34" charset="0"/>
              </a:rPr>
              <a:t>Application</a:t>
            </a:r>
            <a:r>
              <a:rPr lang="en-US" sz="3600" b="1" dirty="0">
                <a:solidFill>
                  <a:prstClr val="black"/>
                </a:solidFill>
              </a:rPr>
              <a:t> - How do I apply this text/principal?</a:t>
            </a:r>
          </a:p>
        </p:txBody>
      </p:sp>
    </p:spTree>
    <p:extLst>
      <p:ext uri="{BB962C8B-B14F-4D97-AF65-F5344CB8AC3E}">
        <p14:creationId xmlns:p14="http://schemas.microsoft.com/office/powerpoint/2010/main" val="24004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170</TotalTime>
  <Words>798</Words>
  <Application>Microsoft Office PowerPoint</Application>
  <PresentationFormat>On-screen Show (16:9)</PresentationFormat>
  <Paragraphs>109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Hardcover</vt:lpstr>
      <vt:lpstr>Lesson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C</dc:title>
  <dc:creator>Windows User</dc:creator>
  <cp:lastModifiedBy>Windows User</cp:lastModifiedBy>
  <cp:revision>14</cp:revision>
  <dcterms:created xsi:type="dcterms:W3CDTF">2022-12-10T16:01:08Z</dcterms:created>
  <dcterms:modified xsi:type="dcterms:W3CDTF">2022-12-20T19:10:26Z</dcterms:modified>
</cp:coreProperties>
</file>